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8" r:id="rId3"/>
    <p:sldId id="280" r:id="rId4"/>
    <p:sldId id="281" r:id="rId5"/>
    <p:sldId id="282" r:id="rId6"/>
    <p:sldId id="261" r:id="rId7"/>
    <p:sldId id="284" r:id="rId8"/>
    <p:sldId id="289" r:id="rId9"/>
    <p:sldId id="285" r:id="rId10"/>
    <p:sldId id="293" r:id="rId11"/>
    <p:sldId id="286" r:id="rId12"/>
    <p:sldId id="291" r:id="rId13"/>
    <p:sldId id="292" r:id="rId14"/>
    <p:sldId id="294" r:id="rId15"/>
    <p:sldId id="257"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72" d="100"/>
          <a:sy n="72"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489F453-2DE8-4631-9221-ECA3651A690B}" type="datetimeFigureOut">
              <a:rPr lang="ru-RU" smtClean="0"/>
              <a:t>11.02.2022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310018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89F453-2DE8-4631-9221-ECA3651A690B}" type="datetimeFigureOut">
              <a:rPr lang="ru-RU" smtClean="0"/>
              <a:t>11.02.2022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266467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89F453-2DE8-4631-9221-ECA3651A690B}" type="datetimeFigureOut">
              <a:rPr lang="ru-RU" smtClean="0"/>
              <a:t>11.02.2022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1140671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489F453-2DE8-4631-9221-ECA3651A690B}" type="datetimeFigureOut">
              <a:rPr lang="ru-RU" smtClean="0"/>
              <a:t>11.02.2022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79750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489F453-2DE8-4631-9221-ECA3651A690B}" type="datetimeFigureOut">
              <a:rPr lang="ru-RU" smtClean="0"/>
              <a:t>11.02.2022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28216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489F453-2DE8-4631-9221-ECA3651A690B}" type="datetimeFigureOut">
              <a:rPr lang="ru-RU" smtClean="0"/>
              <a:t>11.02.2022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91858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489F453-2DE8-4631-9221-ECA3651A690B}" type="datetimeFigureOut">
              <a:rPr lang="ru-RU" smtClean="0"/>
              <a:t>11.02.2022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2114087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489F453-2DE8-4631-9221-ECA3651A690B}" type="datetimeFigureOut">
              <a:rPr lang="ru-RU" smtClean="0"/>
              <a:t>11.02.2022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2855648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489F453-2DE8-4631-9221-ECA3651A690B}" type="datetimeFigureOut">
              <a:rPr lang="ru-RU" smtClean="0"/>
              <a:t>11.02.2022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381554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489F453-2DE8-4631-9221-ECA3651A690B}" type="datetimeFigureOut">
              <a:rPr lang="ru-RU" smtClean="0"/>
              <a:t>11.02.2022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2553276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489F453-2DE8-4631-9221-ECA3651A690B}" type="datetimeFigureOut">
              <a:rPr lang="ru-RU" smtClean="0"/>
              <a:t>11.02.2022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18A683-2C24-48BC-89A8-C1C43B81D9C2}" type="slidenum">
              <a:rPr lang="ru-RU" smtClean="0"/>
              <a:t>‹#›</a:t>
            </a:fld>
            <a:endParaRPr lang="ru-RU"/>
          </a:p>
        </p:txBody>
      </p:sp>
    </p:spTree>
    <p:extLst>
      <p:ext uri="{BB962C8B-B14F-4D97-AF65-F5344CB8AC3E}">
        <p14:creationId xmlns:p14="http://schemas.microsoft.com/office/powerpoint/2010/main" val="2306239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9F453-2DE8-4631-9221-ECA3651A690B}" type="datetimeFigureOut">
              <a:rPr lang="ru-RU" smtClean="0"/>
              <a:t>11.02.2022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18A683-2C24-48BC-89A8-C1C43B81D9C2}" type="slidenum">
              <a:rPr lang="ru-RU" smtClean="0"/>
              <a:t>‹#›</a:t>
            </a:fld>
            <a:endParaRPr lang="ru-RU"/>
          </a:p>
        </p:txBody>
      </p:sp>
    </p:spTree>
    <p:extLst>
      <p:ext uri="{BB962C8B-B14F-4D97-AF65-F5344CB8AC3E}">
        <p14:creationId xmlns:p14="http://schemas.microsoft.com/office/powerpoint/2010/main" val="2082865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869" y="498789"/>
            <a:ext cx="5710262" cy="6305450"/>
          </a:xfrm>
          <a:prstGeom prst="rect">
            <a:avLst/>
          </a:prstGeom>
        </p:spPr>
      </p:pic>
      <p:sp>
        <p:nvSpPr>
          <p:cNvPr id="5" name="Прямоугольник 4"/>
          <p:cNvSpPr/>
          <p:nvPr/>
        </p:nvSpPr>
        <p:spPr>
          <a:xfrm>
            <a:off x="3386138" y="909962"/>
            <a:ext cx="4929187" cy="425501"/>
          </a:xfrm>
          <a:prstGeom prst="rect">
            <a:avLst/>
          </a:prstGeom>
        </p:spPr>
        <p:txBody>
          <a:bodyPr wrap="square">
            <a:spAutoFit/>
          </a:bodyPr>
          <a:lstStyle/>
          <a:p>
            <a:pPr algn="ctr">
              <a:lnSpc>
                <a:spcPct val="115000"/>
              </a:lnSpc>
              <a:spcAft>
                <a:spcPts val="0"/>
              </a:spcAft>
            </a:pPr>
            <a:endPar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27527" y="87907"/>
            <a:ext cx="12440992" cy="410882"/>
          </a:xfrm>
          <a:prstGeom prst="rect">
            <a:avLst/>
          </a:prstGeom>
        </p:spPr>
        <p:txBody>
          <a:bodyPr wrap="square">
            <a:spAutoFit/>
          </a:bodyPr>
          <a:lstStyle/>
          <a:p>
            <a:pPr algn="ctr">
              <a:lnSpc>
                <a:spcPct val="115000"/>
              </a:lnSpc>
              <a:spcAft>
                <a:spcPts val="0"/>
              </a:spcAft>
            </a:pPr>
            <a:r>
              <a:rPr lang="ru-RU" b="1" dirty="0">
                <a:effectLst/>
                <a:latin typeface="Times New Roman" panose="02020603050405020304" pitchFamily="18" charset="0"/>
                <a:ea typeface="Calibri" panose="020F0502020204030204" pitchFamily="34" charset="0"/>
                <a:cs typeface="Times New Roman" panose="02020603050405020304" pitchFamily="18" charset="0"/>
              </a:rPr>
              <a:t>МАОУ «ДМИТРОВСКАЯ ОБЩЕОБРАЗОВАТЕЛЬНАЯ ШКОЛА-ИНТЕРНАТ ДЛЯ ОБУЧАЮЩИХСЯ С ОВЗ»</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468823" y="4883387"/>
            <a:ext cx="6743345" cy="1754326"/>
          </a:xfrm>
          <a:prstGeom prst="rect">
            <a:avLst/>
          </a:prstGeom>
        </p:spPr>
        <p:txBody>
          <a:bodyPr wrap="square">
            <a:spAutoFit/>
          </a:bodyPr>
          <a:lstStyle/>
          <a:p>
            <a:r>
              <a:rPr lang="ru-RU" b="1" dirty="0">
                <a:latin typeface="Times New Roman" panose="02020603050405020304" pitchFamily="18" charset="0"/>
                <a:ea typeface="Arial Unicode MS" panose="020B0604020202020204" pitchFamily="34" charset="-128"/>
                <a:cs typeface="Times New Roman" panose="02020603050405020304" pitchFamily="18" charset="0"/>
              </a:rPr>
              <a:t>Составили учителя-логопеды:</a:t>
            </a:r>
          </a:p>
          <a:p>
            <a:r>
              <a:rPr lang="ru-RU" b="1" dirty="0">
                <a:latin typeface="Times New Roman" panose="02020603050405020304" pitchFamily="18" charset="0"/>
                <a:ea typeface="Arial Unicode MS" panose="020B0604020202020204" pitchFamily="34" charset="-128"/>
                <a:cs typeface="Times New Roman" panose="02020603050405020304" pitchFamily="18" charset="0"/>
              </a:rPr>
              <a:t>Абросимова О.А.</a:t>
            </a:r>
          </a:p>
          <a:p>
            <a:r>
              <a:rPr lang="ru-RU" b="1" dirty="0">
                <a:latin typeface="Times New Roman" panose="02020603050405020304" pitchFamily="18" charset="0"/>
                <a:ea typeface="Arial Unicode MS" panose="020B0604020202020204" pitchFamily="34" charset="-128"/>
                <a:cs typeface="Times New Roman" panose="02020603050405020304" pitchFamily="18" charset="0"/>
              </a:rPr>
              <a:t>Деулина М.А.</a:t>
            </a:r>
          </a:p>
          <a:p>
            <a:r>
              <a:rPr lang="ru-RU" b="1" dirty="0">
                <a:latin typeface="Times New Roman" panose="02020603050405020304" pitchFamily="18" charset="0"/>
                <a:ea typeface="Arial Unicode MS" panose="020B0604020202020204" pitchFamily="34" charset="-128"/>
                <a:cs typeface="Times New Roman" panose="02020603050405020304" pitchFamily="18" charset="0"/>
              </a:rPr>
              <a:t>Зверева-Зарецкая Л.В.</a:t>
            </a:r>
          </a:p>
          <a:p>
            <a:r>
              <a:rPr lang="ru-RU" b="1" dirty="0">
                <a:latin typeface="Times New Roman" panose="02020603050405020304" pitchFamily="18" charset="0"/>
                <a:ea typeface="Arial Unicode MS" panose="020B0604020202020204" pitchFamily="34" charset="-128"/>
                <a:cs typeface="Times New Roman" panose="02020603050405020304" pitchFamily="18" charset="0"/>
              </a:rPr>
              <a:t>Иванова А.С.</a:t>
            </a:r>
          </a:p>
          <a:p>
            <a:endParaRPr lang="ru-RU" b="1" dirty="0">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8" name="Прямоугольник 7"/>
          <p:cNvSpPr/>
          <p:nvPr/>
        </p:nvSpPr>
        <p:spPr>
          <a:xfrm>
            <a:off x="5012027" y="6283493"/>
            <a:ext cx="1961884" cy="369332"/>
          </a:xfrm>
          <a:prstGeom prst="rect">
            <a:avLst/>
          </a:prstGeom>
        </p:spPr>
        <p:txBody>
          <a:bodyPr wrap="none">
            <a:spAutoFit/>
          </a:bodyPr>
          <a:lstStyle/>
          <a:p>
            <a:r>
              <a:rPr lang="ru-RU" b="1" dirty="0">
                <a:latin typeface="Times New Roman" panose="02020603050405020304" pitchFamily="18" charset="0"/>
                <a:ea typeface="Arial Unicode MS" panose="020B0604020202020204" pitchFamily="34" charset="-128"/>
                <a:cs typeface="Times New Roman" panose="02020603050405020304" pitchFamily="18" charset="0"/>
              </a:rPr>
              <a:t>г. Дмитров 2021г.</a:t>
            </a:r>
          </a:p>
        </p:txBody>
      </p:sp>
      <p:sp>
        <p:nvSpPr>
          <p:cNvPr id="9" name="Прямоугольник 8">
            <a:extLst>
              <a:ext uri="{FF2B5EF4-FFF2-40B4-BE49-F238E27FC236}">
                <a16:creationId xmlns:a16="http://schemas.microsoft.com/office/drawing/2014/main" id="{681BD6E0-DB84-4870-991C-A3B9377DB5A2}"/>
              </a:ext>
            </a:extLst>
          </p:cNvPr>
          <p:cNvSpPr/>
          <p:nvPr/>
        </p:nvSpPr>
        <p:spPr>
          <a:xfrm>
            <a:off x="3386139" y="776007"/>
            <a:ext cx="5320540" cy="1415772"/>
          </a:xfrm>
          <a:prstGeom prst="rect">
            <a:avLst/>
          </a:prstGeom>
        </p:spPr>
        <p:txBody>
          <a:bodyPr wrap="square">
            <a:spAutoFit/>
          </a:bodyPr>
          <a:lstStyle/>
          <a:p>
            <a:pPr algn="ctr">
              <a:lnSpc>
                <a:spcPct val="115000"/>
              </a:lnSpc>
              <a:spcAft>
                <a:spcPts val="0"/>
              </a:spcAft>
            </a:pPr>
            <a:r>
              <a:rPr lang="ru-RU" sz="2000" b="1" dirty="0">
                <a:solidFill>
                  <a:schemeClr val="bg1"/>
                </a:solidFill>
                <a:latin typeface="Georgia" panose="02040502050405020303" pitchFamily="18" charset="0"/>
                <a:ea typeface="Calibri" panose="020F0502020204030204" pitchFamily="34" charset="0"/>
                <a:cs typeface="Times New Roman" panose="02020603050405020304" pitchFamily="18" charset="0"/>
              </a:rPr>
              <a:t>«Использование профессионального мультимедийного оборудования </a:t>
            </a:r>
          </a:p>
          <a:p>
            <a:pPr algn="ctr"/>
            <a:r>
              <a:rPr lang="ru-RU" sz="2000" b="1" dirty="0">
                <a:solidFill>
                  <a:schemeClr val="bg1"/>
                </a:solidFill>
                <a:latin typeface="Georgia" panose="02040502050405020303" pitchFamily="18" charset="0"/>
                <a:ea typeface="Calibri" panose="020F0502020204030204" pitchFamily="34" charset="0"/>
              </a:rPr>
              <a:t>в коррекционной работе учителей-логопедов с детьми с ОВЗ»</a:t>
            </a:r>
            <a:endParaRPr lang="ru-RU" sz="2000"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37537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67" y="0"/>
            <a:ext cx="3065172" cy="2083359"/>
          </a:xfrm>
          <a:prstGeom prst="rect">
            <a:avLst/>
          </a:prstGeom>
        </p:spPr>
      </p:pic>
      <p:sp>
        <p:nvSpPr>
          <p:cNvPr id="10" name="Прямоугольник 9"/>
          <p:cNvSpPr/>
          <p:nvPr/>
        </p:nvSpPr>
        <p:spPr>
          <a:xfrm>
            <a:off x="399245" y="124747"/>
            <a:ext cx="2009103" cy="800219"/>
          </a:xfrm>
          <a:prstGeom prst="rect">
            <a:avLst/>
          </a:prstGeom>
        </p:spPr>
        <p:txBody>
          <a:bodyPr wrap="square">
            <a:spAutoFit/>
          </a:bodyPr>
          <a:lstStyle/>
          <a:p>
            <a:pPr algn="ctr">
              <a:lnSpc>
                <a:spcPct val="115000"/>
              </a:lnSpc>
              <a:spcAft>
                <a:spcPts val="0"/>
              </a:spcAft>
            </a:pPr>
            <a:r>
              <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Лексика-</a:t>
            </a:r>
          </a:p>
          <a:p>
            <a:pPr algn="ctr">
              <a:lnSpc>
                <a:spcPct val="115000"/>
              </a:lnSpc>
              <a:spcAft>
                <a:spcPts val="0"/>
              </a:spcAft>
            </a:pPr>
            <a:r>
              <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грамматика</a:t>
            </a:r>
          </a:p>
        </p:txBody>
      </p:sp>
      <p:sp>
        <p:nvSpPr>
          <p:cNvPr id="3" name="Прямоугольник 2"/>
          <p:cNvSpPr/>
          <p:nvPr/>
        </p:nvSpPr>
        <p:spPr>
          <a:xfrm>
            <a:off x="2550015" y="111142"/>
            <a:ext cx="6096000" cy="1569660"/>
          </a:xfrm>
          <a:prstGeom prst="rect">
            <a:avLst/>
          </a:prstGeom>
        </p:spPr>
        <p:txBody>
          <a:bodyPr>
            <a:spAutoFit/>
          </a:bodyPr>
          <a:lstStyle/>
          <a:p>
            <a:pPr algn="ctr" fontAlgn="base"/>
            <a:r>
              <a:rPr lang="ru-RU" sz="3200" b="1" dirty="0"/>
              <a:t>Элемент урока по формированию лексико-грамматических категорий </a:t>
            </a:r>
          </a:p>
        </p:txBody>
      </p:sp>
      <p:sp>
        <p:nvSpPr>
          <p:cNvPr id="11" name="TextBox 10">
            <a:extLst>
              <a:ext uri="{FF2B5EF4-FFF2-40B4-BE49-F238E27FC236}">
                <a16:creationId xmlns:a16="http://schemas.microsoft.com/office/drawing/2014/main" id="{5F169098-5EC0-4029-87EE-495D3AB78ABD}"/>
              </a:ext>
            </a:extLst>
          </p:cNvPr>
          <p:cNvSpPr txBox="1"/>
          <p:nvPr/>
        </p:nvSpPr>
        <p:spPr>
          <a:xfrm>
            <a:off x="1360966" y="2045927"/>
            <a:ext cx="6593887" cy="1323439"/>
          </a:xfrm>
          <a:prstGeom prst="rect">
            <a:avLst/>
          </a:prstGeom>
          <a:noFill/>
        </p:spPr>
        <p:txBody>
          <a:bodyPr wrap="square">
            <a:spAutoFit/>
          </a:bodyPr>
          <a:lstStyle/>
          <a:p>
            <a:pPr fontAlgn="base"/>
            <a:r>
              <a:rPr lang="ru-RU" sz="2000" dirty="0"/>
              <a:t>Занятия по формированию лексико-грамматической стороны речи направлены на преодоление нарушений языкового развития и раскрывают наиболее значимые моменты коррекционной работы:</a:t>
            </a:r>
            <a:endParaRPr lang="ru-RU" sz="20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844" y="288500"/>
            <a:ext cx="3739166" cy="3185577"/>
          </a:xfrm>
          <a:prstGeom prst="rect">
            <a:avLst/>
          </a:prstGeom>
        </p:spPr>
      </p:pic>
      <p:sp>
        <p:nvSpPr>
          <p:cNvPr id="7" name="Прямоугольник 6"/>
          <p:cNvSpPr/>
          <p:nvPr/>
        </p:nvSpPr>
        <p:spPr>
          <a:xfrm>
            <a:off x="4943061" y="3842612"/>
            <a:ext cx="7248939" cy="1631216"/>
          </a:xfrm>
          <a:prstGeom prst="rect">
            <a:avLst/>
          </a:prstGeom>
        </p:spPr>
        <p:txBody>
          <a:bodyPr wrap="square">
            <a:spAutoFit/>
          </a:bodyPr>
          <a:lstStyle/>
          <a:p>
            <a:pPr algn="ctr" fontAlgn="base"/>
            <a:r>
              <a:rPr lang="ru-RU" sz="2000" dirty="0"/>
              <a:t>обогащение объёма пассивного словаря, формирование и развитие структуры значения слова, введение слова в систему лексических связей, организация семантических полей, формирование грамматического значения слова, развитие коммуникативных навыков.</a:t>
            </a:r>
            <a:endParaRPr lang="ru-RU" sz="2000" dirty="0">
              <a:latin typeface="Times New Roman" panose="02020603050405020304" pitchFamily="18" charset="0"/>
              <a:cs typeface="Times New Roman" panose="02020603050405020304" pitchFamily="18" charset="0"/>
            </a:endParaRPr>
          </a:p>
        </p:txBody>
      </p:sp>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034" y="3474077"/>
            <a:ext cx="4179389" cy="3134542"/>
          </a:xfrm>
          <a:prstGeom prst="rect">
            <a:avLst/>
          </a:prstGeom>
        </p:spPr>
      </p:pic>
    </p:spTree>
    <p:extLst>
      <p:ext uri="{BB962C8B-B14F-4D97-AF65-F5344CB8AC3E}">
        <p14:creationId xmlns:p14="http://schemas.microsoft.com/office/powerpoint/2010/main" val="178223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Прямоугольник 1"/>
          <p:cNvSpPr/>
          <p:nvPr/>
        </p:nvSpPr>
        <p:spPr>
          <a:xfrm>
            <a:off x="214648" y="304577"/>
            <a:ext cx="6096000" cy="1200329"/>
          </a:xfrm>
          <a:prstGeom prst="rect">
            <a:avLst/>
          </a:prstGeom>
        </p:spPr>
        <p:txBody>
          <a:bodyPr>
            <a:spAutoFit/>
          </a:bodyPr>
          <a:lstStyle/>
          <a:p>
            <a:r>
              <a:rPr lang="ru-RU" dirty="0">
                <a:solidFill>
                  <a:srgbClr val="000000"/>
                </a:solidFill>
                <a:latin typeface="Times New Roman" panose="02020603050405020304" pitchFamily="18" charset="0"/>
              </a:rPr>
              <a:t>В игре «Что из чего?» мы развиваем способности классификации предметов по категориям, </a:t>
            </a:r>
            <a:endParaRPr lang="en-US" dirty="0">
              <a:solidFill>
                <a:srgbClr val="000000"/>
              </a:solidFill>
              <a:latin typeface="Times New Roman" panose="02020603050405020304" pitchFamily="18" charset="0"/>
            </a:endParaRPr>
          </a:p>
          <a:p>
            <a:r>
              <a:rPr lang="ru-RU" dirty="0">
                <a:solidFill>
                  <a:srgbClr val="000000"/>
                </a:solidFill>
                <a:latin typeface="Times New Roman" panose="02020603050405020304" pitchFamily="18" charset="0"/>
              </a:rPr>
              <a:t>причинно-следственные отношения и обогащаем </a:t>
            </a:r>
            <a:endParaRPr lang="en-US" dirty="0">
              <a:solidFill>
                <a:srgbClr val="000000"/>
              </a:solidFill>
              <a:latin typeface="Times New Roman" panose="02020603050405020304" pitchFamily="18" charset="0"/>
            </a:endParaRPr>
          </a:p>
          <a:p>
            <a:r>
              <a:rPr lang="ru-RU" dirty="0">
                <a:solidFill>
                  <a:srgbClr val="000000"/>
                </a:solidFill>
                <a:latin typeface="Times New Roman" panose="02020603050405020304" pitchFamily="18" charset="0"/>
              </a:rPr>
              <a:t>объём словаря имён прилагательных.</a:t>
            </a:r>
            <a:endParaRPr lang="ru-RU" dirty="0"/>
          </a:p>
        </p:txBody>
      </p:sp>
      <p:sp>
        <p:nvSpPr>
          <p:cNvPr id="3" name="Прямоугольник 2"/>
          <p:cNvSpPr/>
          <p:nvPr/>
        </p:nvSpPr>
        <p:spPr>
          <a:xfrm>
            <a:off x="3718114" y="1983772"/>
            <a:ext cx="4941195" cy="1754326"/>
          </a:xfrm>
          <a:prstGeom prst="rect">
            <a:avLst/>
          </a:prstGeom>
        </p:spPr>
        <p:txBody>
          <a:bodyPr wrap="square">
            <a:spAutoFit/>
          </a:bodyPr>
          <a:lstStyle/>
          <a:p>
            <a:r>
              <a:rPr lang="ru-RU" dirty="0">
                <a:solidFill>
                  <a:srgbClr val="000000"/>
                </a:solidFill>
                <a:latin typeface="Times New Roman" panose="02020603050405020304" pitchFamily="18" charset="0"/>
              </a:rPr>
              <a:t>В игре «Профессии» формируем и закрепляем умение строить и использовать в речи простые грамматические конструкции, развиваем коммуникативные навыки детей. При этом структурируем и активируем словарь по теме «Профессии».</a:t>
            </a:r>
            <a:endParaRPr lang="ru-RU" dirty="0"/>
          </a:p>
        </p:txBody>
      </p:sp>
      <p:sp>
        <p:nvSpPr>
          <p:cNvPr id="4" name="Прямоугольник 3"/>
          <p:cNvSpPr/>
          <p:nvPr/>
        </p:nvSpPr>
        <p:spPr>
          <a:xfrm>
            <a:off x="6234546" y="4161798"/>
            <a:ext cx="5470358" cy="1200329"/>
          </a:xfrm>
          <a:prstGeom prst="rect">
            <a:avLst/>
          </a:prstGeom>
        </p:spPr>
        <p:txBody>
          <a:bodyPr wrap="square">
            <a:spAutoFit/>
          </a:bodyPr>
          <a:lstStyle/>
          <a:p>
            <a:r>
              <a:rPr lang="ru-RU" dirty="0">
                <a:solidFill>
                  <a:srgbClr val="000000"/>
                </a:solidFill>
                <a:latin typeface="Times New Roman" panose="02020603050405020304" pitchFamily="18" charset="0"/>
              </a:rPr>
              <a:t>В игре «Действия» и «Признаки» формируем умение строить и использовать простые грамматические</a:t>
            </a:r>
          </a:p>
          <a:p>
            <a:r>
              <a:rPr lang="ru-RU" dirty="0">
                <a:solidFill>
                  <a:srgbClr val="000000"/>
                </a:solidFill>
                <a:latin typeface="Times New Roman" panose="02020603050405020304" pitchFamily="18" charset="0"/>
              </a:rPr>
              <a:t>конструкции. При этом структурируем и активируем словарь ребёнка по данным темам.</a:t>
            </a:r>
            <a:endParaRPr lang="ru-RU" b="0" i="0" dirty="0">
              <a:solidFill>
                <a:srgbClr val="000000"/>
              </a:solidFill>
              <a:effectLst/>
              <a:latin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48" y="1504906"/>
            <a:ext cx="3296991" cy="247274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556" y="1157153"/>
            <a:ext cx="3441260" cy="2580945"/>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0035" y="4117003"/>
            <a:ext cx="3437377" cy="2578033"/>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5686" y="394483"/>
            <a:ext cx="1966920" cy="1449935"/>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2390" y="5435884"/>
            <a:ext cx="1822513" cy="1270957"/>
          </a:xfrm>
          <a:prstGeom prst="rect">
            <a:avLst/>
          </a:prstGeom>
        </p:spPr>
      </p:pic>
    </p:spTree>
    <p:extLst>
      <p:ext uri="{BB962C8B-B14F-4D97-AF65-F5344CB8AC3E}">
        <p14:creationId xmlns:p14="http://schemas.microsoft.com/office/powerpoint/2010/main" val="4244640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67" y="0"/>
            <a:ext cx="3065172" cy="2083359"/>
          </a:xfrm>
          <a:prstGeom prst="rect">
            <a:avLst/>
          </a:prstGeom>
        </p:spPr>
      </p:pic>
      <p:sp>
        <p:nvSpPr>
          <p:cNvPr id="10" name="Прямоугольник 9"/>
          <p:cNvSpPr/>
          <p:nvPr/>
        </p:nvSpPr>
        <p:spPr>
          <a:xfrm>
            <a:off x="399245" y="124747"/>
            <a:ext cx="2009103" cy="587853"/>
          </a:xfrm>
          <a:prstGeom prst="rect">
            <a:avLst/>
          </a:prstGeom>
        </p:spPr>
        <p:txBody>
          <a:bodyPr wrap="square">
            <a:spAutoFit/>
          </a:bodyPr>
          <a:lstStyle/>
          <a:p>
            <a:pPr algn="ctr">
              <a:lnSpc>
                <a:spcPct val="115000"/>
              </a:lnSpc>
              <a:spcAft>
                <a:spcPts val="0"/>
              </a:spcAft>
            </a:pPr>
            <a:r>
              <a:rPr lang="ru-RU"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Дисграфия</a:t>
            </a:r>
            <a:endParaRPr lang="ru-RU"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923505" y="124747"/>
            <a:ext cx="6096000" cy="1077218"/>
          </a:xfrm>
          <a:prstGeom prst="rect">
            <a:avLst/>
          </a:prstGeom>
        </p:spPr>
        <p:txBody>
          <a:bodyPr>
            <a:spAutoFit/>
          </a:bodyPr>
          <a:lstStyle/>
          <a:p>
            <a:pPr algn="ctr" fontAlgn="base"/>
            <a:r>
              <a:rPr lang="ru-RU" sz="3200" b="1" dirty="0">
                <a:latin typeface="Calibri" panose="020F0502020204030204" pitchFamily="34" charset="0"/>
                <a:ea typeface="Calibri" panose="020F0502020204030204" pitchFamily="34" charset="0"/>
                <a:cs typeface="Times New Roman" panose="02020603050405020304" pitchFamily="18" charset="0"/>
              </a:rPr>
              <a:t>Элемент урока по п</a:t>
            </a:r>
            <a:r>
              <a:rPr lang="ru-RU" sz="3200" b="1" dirty="0"/>
              <a:t>рофилактике и коррекции дисграфии </a:t>
            </a:r>
          </a:p>
        </p:txBody>
      </p:sp>
      <p:sp>
        <p:nvSpPr>
          <p:cNvPr id="9" name="TextBox 8">
            <a:extLst>
              <a:ext uri="{FF2B5EF4-FFF2-40B4-BE49-F238E27FC236}">
                <a16:creationId xmlns:a16="http://schemas.microsoft.com/office/drawing/2014/main" id="{5F169098-5EC0-4029-87EE-495D3AB78ABD}"/>
              </a:ext>
            </a:extLst>
          </p:cNvPr>
          <p:cNvSpPr txBox="1"/>
          <p:nvPr/>
        </p:nvSpPr>
        <p:spPr>
          <a:xfrm>
            <a:off x="2842953" y="1326712"/>
            <a:ext cx="5765618" cy="1938992"/>
          </a:xfrm>
          <a:prstGeom prst="rect">
            <a:avLst/>
          </a:prstGeom>
          <a:noFill/>
        </p:spPr>
        <p:txBody>
          <a:bodyPr wrap="square">
            <a:spAutoFit/>
          </a:bodyPr>
          <a:lstStyle/>
          <a:p>
            <a:pPr algn="ctr" fontAlgn="base"/>
            <a:r>
              <a:rPr lang="ru-RU" sz="2000" dirty="0">
                <a:latin typeface="Times New Roman" panose="02020603050405020304" pitchFamily="18" charset="0"/>
                <a:cs typeface="Times New Roman" panose="02020603050405020304" pitchFamily="18" charset="0"/>
              </a:rPr>
              <a:t>Наличие дисграфии не только препятствует овладению письменной речью как особой формой речи, но также отрицательно сказывается на всем школьном обучении, так как письменная обработка учебного материала требуется при изучении почти всех школьных дисциплин.</a:t>
            </a:r>
          </a:p>
        </p:txBody>
      </p:sp>
      <p:sp>
        <p:nvSpPr>
          <p:cNvPr id="13" name="Подзаголовок 7">
            <a:extLst>
              <a:ext uri="{FF2B5EF4-FFF2-40B4-BE49-F238E27FC236}">
                <a16:creationId xmlns:a16="http://schemas.microsoft.com/office/drawing/2014/main" id="{F9636C13-9647-4C6D-A3EC-88FE6E91C1FD}"/>
              </a:ext>
            </a:extLst>
          </p:cNvPr>
          <p:cNvSpPr txBox="1">
            <a:spLocks/>
          </p:cNvSpPr>
          <p:nvPr/>
        </p:nvSpPr>
        <p:spPr>
          <a:xfrm>
            <a:off x="4571937" y="4013672"/>
            <a:ext cx="7112026" cy="2263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2000" dirty="0">
                <a:latin typeface="Times New Roman" panose="02020603050405020304" pitchFamily="18" charset="0"/>
                <a:cs typeface="Times New Roman" panose="02020603050405020304" pitchFamily="18" charset="0"/>
              </a:rPr>
              <a:t>Задачи использования данной компьютерной методики – это, прежде всего, оптимизация и повышение эффективности логопедической работы  по коррекции дисграфии, путем оснащения ее доступным, грамотно подобранным и структурированным дидактическим материалом.</a:t>
            </a: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8571" y="790593"/>
            <a:ext cx="3454322" cy="2590742"/>
          </a:xfrm>
          <a:prstGeom prst="rect">
            <a:avLst/>
          </a:prstGeom>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668" y="3491186"/>
            <a:ext cx="4169359" cy="3120504"/>
          </a:xfrm>
          <a:prstGeom prst="rect">
            <a:avLst/>
          </a:prstGeom>
        </p:spPr>
      </p:pic>
    </p:spTree>
    <p:extLst>
      <p:ext uri="{BB962C8B-B14F-4D97-AF65-F5344CB8AC3E}">
        <p14:creationId xmlns:p14="http://schemas.microsoft.com/office/powerpoint/2010/main" val="2638315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a:extLst>
              <a:ext uri="{FF2B5EF4-FFF2-40B4-BE49-F238E27FC236}">
                <a16:creationId xmlns:a16="http://schemas.microsoft.com/office/drawing/2014/main" id="{BC31ACD3-2B81-4C46-8571-A8B6536A240B}"/>
              </a:ext>
            </a:extLst>
          </p:cNvPr>
          <p:cNvSpPr txBox="1"/>
          <p:nvPr/>
        </p:nvSpPr>
        <p:spPr>
          <a:xfrm>
            <a:off x="5555673" y="3866173"/>
            <a:ext cx="5627163" cy="2308324"/>
          </a:xfrm>
          <a:prstGeom prst="rect">
            <a:avLst/>
          </a:prstGeom>
          <a:noFill/>
        </p:spPr>
        <p:txBody>
          <a:bodyPr wrap="square">
            <a:spAutoFit/>
          </a:bodyPr>
          <a:lstStyle/>
          <a:p>
            <a:pPr algn="ctr"/>
            <a:r>
              <a:rPr lang="ru-RU" sz="2400" dirty="0">
                <a:latin typeface="Times New Roman" panose="02020603050405020304" pitchFamily="18" charset="0"/>
                <a:cs typeface="Times New Roman" panose="02020603050405020304" pitchFamily="18" charset="0"/>
              </a:rPr>
              <a:t>При помощи электронной ручки можно писать на бумаге и синхронизировать текст на компьютере. Дети с удовольствием составляют прописные буквы из предложенных элементов, составляют из печатных слов прописные.</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195" y="312608"/>
            <a:ext cx="4260128" cy="3103923"/>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6565" y="312608"/>
            <a:ext cx="4525166" cy="3103923"/>
          </a:xfrm>
          <a:prstGeom prst="rect">
            <a:avLst/>
          </a:prstGeom>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3617855"/>
            <a:ext cx="4348941" cy="2965825"/>
          </a:xfrm>
          <a:prstGeom prst="rect">
            <a:avLst/>
          </a:prstGeom>
        </p:spPr>
      </p:pic>
    </p:spTree>
    <p:extLst>
      <p:ext uri="{BB962C8B-B14F-4D97-AF65-F5344CB8AC3E}">
        <p14:creationId xmlns:p14="http://schemas.microsoft.com/office/powerpoint/2010/main" val="585419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Прямоугольник 2"/>
          <p:cNvSpPr/>
          <p:nvPr/>
        </p:nvSpPr>
        <p:spPr>
          <a:xfrm>
            <a:off x="552893" y="365125"/>
            <a:ext cx="10629943" cy="4955203"/>
          </a:xfrm>
          <a:prstGeom prst="rect">
            <a:avLst/>
          </a:prstGeom>
        </p:spPr>
        <p:txBody>
          <a:bodyPr wrap="square">
            <a:spAutoFit/>
          </a:bodyPr>
          <a:lstStyle/>
          <a:p>
            <a:pPr algn="ctr"/>
            <a:r>
              <a:rPr lang="ru-RU" sz="2800" b="1" dirty="0">
                <a:solidFill>
                  <a:prstClr val="black"/>
                </a:solidFill>
                <a:ea typeface="+mj-ea"/>
                <a:cs typeface="+mj-cs"/>
              </a:rPr>
              <a:t>ИКТ игры в равной степени оказывают положительное</a:t>
            </a:r>
            <a:br>
              <a:rPr lang="ru-RU" sz="2800" b="1" dirty="0">
                <a:solidFill>
                  <a:prstClr val="black"/>
                </a:solidFill>
                <a:ea typeface="+mj-ea"/>
                <a:cs typeface="+mj-cs"/>
              </a:rPr>
            </a:br>
            <a:r>
              <a:rPr lang="ru-RU" sz="2800" b="1" dirty="0">
                <a:solidFill>
                  <a:prstClr val="black"/>
                </a:solidFill>
                <a:ea typeface="+mj-ea"/>
                <a:cs typeface="+mj-cs"/>
              </a:rPr>
              <a:t>влияние на:</a:t>
            </a:r>
          </a:p>
          <a:p>
            <a:pPr algn="ctr"/>
            <a:endParaRPr lang="ru-RU" sz="2800" b="1" dirty="0">
              <a:solidFill>
                <a:prstClr val="black"/>
              </a:solidFill>
              <a:ea typeface="+mj-ea"/>
              <a:cs typeface="+mj-cs"/>
            </a:endParaRPr>
          </a:p>
          <a:p>
            <a:pPr marL="285750" lvl="0" indent="-285750">
              <a:buFont typeface="Wingdings" panose="05000000000000000000" pitchFamily="2" charset="2"/>
              <a:buChar char="ü"/>
            </a:pPr>
            <a:r>
              <a:rPr lang="ru-RU" dirty="0">
                <a:solidFill>
                  <a:prstClr val="black"/>
                </a:solidFill>
              </a:rPr>
              <a:t>память,</a:t>
            </a:r>
          </a:p>
          <a:p>
            <a:pPr marL="285750" lvl="0" indent="-285750">
              <a:buFont typeface="Wingdings" panose="05000000000000000000" pitchFamily="2" charset="2"/>
              <a:buChar char="ü"/>
            </a:pPr>
            <a:r>
              <a:rPr lang="ru-RU" dirty="0">
                <a:solidFill>
                  <a:prstClr val="black"/>
                </a:solidFill>
              </a:rPr>
              <a:t>умение говорить ,</a:t>
            </a:r>
          </a:p>
          <a:p>
            <a:pPr marL="285750" lvl="0" indent="-285750">
              <a:buFont typeface="Wingdings" panose="05000000000000000000" pitchFamily="2" charset="2"/>
              <a:buChar char="ü"/>
            </a:pPr>
            <a:r>
              <a:rPr lang="ru-RU" dirty="0">
                <a:solidFill>
                  <a:prstClr val="black"/>
                </a:solidFill>
              </a:rPr>
              <a:t>логически и абстрактно мыслить,</a:t>
            </a:r>
          </a:p>
          <a:p>
            <a:pPr marL="285750" lvl="0" indent="-285750">
              <a:buFont typeface="Wingdings" panose="05000000000000000000" pitchFamily="2" charset="2"/>
              <a:buChar char="ü"/>
            </a:pPr>
            <a:r>
              <a:rPr lang="ru-RU" dirty="0">
                <a:solidFill>
                  <a:prstClr val="black"/>
                </a:solidFill>
              </a:rPr>
              <a:t>делать выводы ,</a:t>
            </a:r>
          </a:p>
          <a:p>
            <a:pPr marL="285750" lvl="0" indent="-285750">
              <a:buFont typeface="Wingdings" panose="05000000000000000000" pitchFamily="2" charset="2"/>
              <a:buChar char="ü"/>
            </a:pPr>
            <a:r>
              <a:rPr lang="ru-RU" dirty="0">
                <a:solidFill>
                  <a:prstClr val="black"/>
                </a:solidFill>
              </a:rPr>
              <a:t>координацию в пространстве,</a:t>
            </a:r>
          </a:p>
          <a:p>
            <a:pPr marL="285750" lvl="0" indent="-285750">
              <a:buFont typeface="Wingdings" panose="05000000000000000000" pitchFamily="2" charset="2"/>
              <a:buChar char="ü"/>
            </a:pPr>
            <a:endParaRPr lang="ru-RU" dirty="0">
              <a:solidFill>
                <a:prstClr val="black"/>
              </a:solidFill>
            </a:endParaRPr>
          </a:p>
          <a:p>
            <a:pPr lvl="0" algn="ctr">
              <a:defRPr/>
            </a:pPr>
            <a:r>
              <a:rPr lang="ru-RU" b="1" dirty="0">
                <a:solidFill>
                  <a:prstClr val="black"/>
                </a:solidFill>
              </a:rPr>
              <a:t>ИКТ игры помощники, советники и консультанты в непростом деле развития ребенка</a:t>
            </a:r>
            <a:br>
              <a:rPr lang="ru-RU" dirty="0">
                <a:solidFill>
                  <a:prstClr val="black"/>
                </a:solidFill>
                <a:ea typeface="+mj-ea"/>
                <a:cs typeface="+mj-cs"/>
              </a:rPr>
            </a:br>
            <a:r>
              <a:rPr lang="ru-RU" dirty="0">
                <a:solidFill>
                  <a:prstClr val="black"/>
                </a:solidFill>
                <a:ea typeface="+mj-ea"/>
                <a:cs typeface="+mj-cs"/>
              </a:rPr>
              <a:t>                                                                </a:t>
            </a:r>
            <a:r>
              <a:rPr lang="ru-RU" sz="8800" b="1" dirty="0"/>
              <a:t>НО!!!</a:t>
            </a:r>
          </a:p>
          <a:p>
            <a:pPr algn="ctr"/>
            <a:endParaRPr lang="ru-RU" dirty="0"/>
          </a:p>
        </p:txBody>
      </p:sp>
      <p:pic>
        <p:nvPicPr>
          <p:cNvPr id="9" name="Рисунок 8">
            <a:extLst>
              <a:ext uri="{FF2B5EF4-FFF2-40B4-BE49-F238E27FC236}">
                <a16:creationId xmlns:a16="http://schemas.microsoft.com/office/drawing/2014/main" id="{F8EE28FB-A197-4085-B2E6-50CA190F739C}"/>
              </a:ext>
            </a:extLst>
          </p:cNvPr>
          <p:cNvPicPr>
            <a:picLocks noChangeAspect="1"/>
          </p:cNvPicPr>
          <p:nvPr/>
        </p:nvPicPr>
        <p:blipFill>
          <a:blip r:embed="rId3"/>
          <a:stretch>
            <a:fillRect/>
          </a:stretch>
        </p:blipFill>
        <p:spPr>
          <a:xfrm>
            <a:off x="9190253" y="3936637"/>
            <a:ext cx="2337553" cy="2366060"/>
          </a:xfrm>
          <a:prstGeom prst="rect">
            <a:avLst/>
          </a:prstGeom>
        </p:spPr>
      </p:pic>
      <p:sp>
        <p:nvSpPr>
          <p:cNvPr id="6" name="Прямоугольник 5"/>
          <p:cNvSpPr/>
          <p:nvPr/>
        </p:nvSpPr>
        <p:spPr>
          <a:xfrm>
            <a:off x="1004287" y="5119667"/>
            <a:ext cx="8543750" cy="646331"/>
          </a:xfrm>
          <a:prstGeom prst="rect">
            <a:avLst/>
          </a:prstGeom>
        </p:spPr>
        <p:txBody>
          <a:bodyPr wrap="square">
            <a:spAutoFit/>
          </a:bodyPr>
          <a:lstStyle/>
          <a:p>
            <a:r>
              <a:rPr lang="ru-RU" b="1" dirty="0"/>
              <a:t>Признавая, что компьютер – новое мощное средство для развития детей, необходимо помнить заповедь «НЕ НАВРЕДИ!»</a:t>
            </a:r>
          </a:p>
        </p:txBody>
      </p:sp>
    </p:spTree>
    <p:extLst>
      <p:ext uri="{BB962C8B-B14F-4D97-AF65-F5344CB8AC3E}">
        <p14:creationId xmlns:p14="http://schemas.microsoft.com/office/powerpoint/2010/main" val="4218197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765" y="0"/>
            <a:ext cx="5514435" cy="6762307"/>
          </a:xfrm>
          <a:prstGeom prst="rect">
            <a:avLst/>
          </a:prstGeom>
        </p:spPr>
      </p:pic>
      <p:sp>
        <p:nvSpPr>
          <p:cNvPr id="4" name="Прямоугольник 3"/>
          <p:cNvSpPr/>
          <p:nvPr/>
        </p:nvSpPr>
        <p:spPr>
          <a:xfrm>
            <a:off x="3690558" y="180387"/>
            <a:ext cx="6651178" cy="1938992"/>
          </a:xfrm>
          <a:prstGeom prst="rect">
            <a:avLst/>
          </a:prstGeom>
        </p:spPr>
        <p:txBody>
          <a:bodyPr wrap="square">
            <a:spAutoFit/>
          </a:bodyPr>
          <a:lstStyle/>
          <a:p>
            <a:r>
              <a:rPr lang="ru-RU" sz="6000" b="1" dirty="0">
                <a:solidFill>
                  <a:schemeClr val="bg1"/>
                </a:solidFill>
              </a:rPr>
              <a:t>СПАСИБО ЗА ВНИМАНИЕ!</a:t>
            </a:r>
            <a:endParaRPr lang="ru-RU" sz="6000" dirty="0">
              <a:solidFill>
                <a:schemeClr val="bg1"/>
              </a:solidFill>
            </a:endParaRPr>
          </a:p>
        </p:txBody>
      </p:sp>
    </p:spTree>
    <p:extLst>
      <p:ext uri="{BB962C8B-B14F-4D97-AF65-F5344CB8AC3E}">
        <p14:creationId xmlns:p14="http://schemas.microsoft.com/office/powerpoint/2010/main" val="90863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20" y="0"/>
            <a:ext cx="5432755" cy="3692576"/>
          </a:xfrm>
          <a:prstGeom prst="rect">
            <a:avLst/>
          </a:prstGeom>
        </p:spPr>
      </p:pic>
      <p:sp>
        <p:nvSpPr>
          <p:cNvPr id="10" name="Прямоугольник 9"/>
          <p:cNvSpPr/>
          <p:nvPr/>
        </p:nvSpPr>
        <p:spPr>
          <a:xfrm>
            <a:off x="0" y="222183"/>
            <a:ext cx="3940935" cy="1047979"/>
          </a:xfrm>
          <a:prstGeom prst="rect">
            <a:avLst/>
          </a:prstGeom>
        </p:spPr>
        <p:txBody>
          <a:bodyPr wrap="square">
            <a:spAutoFit/>
          </a:bodyPr>
          <a:lstStyle/>
          <a:p>
            <a:pPr algn="ctr">
              <a:lnSpc>
                <a:spcPct val="115000"/>
              </a:lnSpc>
              <a:spcAft>
                <a:spcPts val="0"/>
              </a:spcAft>
            </a:pPr>
            <a:r>
              <a:rPr lang="ru-RU"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ФГОС</a:t>
            </a:r>
            <a:endParaRPr lang="ru-RU"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5610368" y="1260839"/>
            <a:ext cx="5885100" cy="2074414"/>
          </a:xfrm>
          <a:prstGeom prst="rect">
            <a:avLst/>
          </a:prstGeom>
        </p:spPr>
        <p:txBody>
          <a:bodyPr wrap="square">
            <a:spAutoFit/>
          </a:bodyPr>
          <a:lstStyle/>
          <a:p>
            <a:pPr algn="ctr">
              <a:lnSpc>
                <a:spcPct val="115000"/>
              </a:lnSpc>
              <a:spcAft>
                <a:spcPts val="0"/>
              </a:spcAft>
            </a:pPr>
            <a:r>
              <a:rPr lang="ru-RU" sz="2800" b="1" dirty="0">
                <a:latin typeface="Times New Roman" panose="02020603050405020304" pitchFamily="18" charset="0"/>
                <a:ea typeface="Calibri" panose="020F0502020204030204" pitchFamily="34" charset="0"/>
                <a:cs typeface="Times New Roman" panose="02020603050405020304" pitchFamily="18" charset="0"/>
              </a:rPr>
              <a:t>Использование мультимедийного оборудования является одним из приоритетов образования.</a:t>
            </a:r>
          </a:p>
          <a:p>
            <a:pPr algn="ctr">
              <a:lnSpc>
                <a:spcPct val="115000"/>
              </a:lnSpc>
              <a:spcAft>
                <a:spcPts val="0"/>
              </a:spcAft>
            </a:pPr>
            <a:endParaRPr lang="ru-RU" sz="28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9800" y="3774301"/>
            <a:ext cx="2125668" cy="2125668"/>
          </a:xfrm>
          <a:prstGeom prst="rect">
            <a:avLst/>
          </a:prstGeom>
        </p:spPr>
      </p:pic>
      <p:sp>
        <p:nvSpPr>
          <p:cNvPr id="5" name="Прямоугольник 4"/>
          <p:cNvSpPr/>
          <p:nvPr/>
        </p:nvSpPr>
        <p:spPr>
          <a:xfrm>
            <a:off x="1051774" y="3672320"/>
            <a:ext cx="7770253" cy="3065455"/>
          </a:xfrm>
          <a:prstGeom prst="rect">
            <a:avLst/>
          </a:prstGeom>
        </p:spPr>
        <p:txBody>
          <a:bodyPr wrap="square">
            <a:spAutoFit/>
          </a:bodyPr>
          <a:lstStyle/>
          <a:p>
            <a:pPr algn="ctr">
              <a:lnSpc>
                <a:spcPct val="115000"/>
              </a:lnSpc>
              <a:spcAft>
                <a:spcPts val="0"/>
              </a:spcAft>
            </a:pPr>
            <a:r>
              <a:rPr lang="ru-RU" sz="2800" b="1" dirty="0">
                <a:latin typeface="Times New Roman" panose="02020603050405020304" pitchFamily="18" charset="0"/>
                <a:ea typeface="Calibri" panose="020F0502020204030204" pitchFamily="34" charset="0"/>
                <a:cs typeface="Times New Roman" panose="02020603050405020304" pitchFamily="18" charset="0"/>
              </a:rPr>
              <a:t>Согласно новым требования ФГОС, внедрение инновационных технологий призвано, улучшить процесс и качество обучения, улучшить мотивацию детей, и сделать процесс усвоения знаний интересным и динамичным.</a:t>
            </a:r>
            <a:endParaRPr lang="ru-RU"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5406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8" y="0"/>
            <a:ext cx="5432755" cy="3692576"/>
          </a:xfrm>
          <a:prstGeom prst="rect">
            <a:avLst/>
          </a:prstGeom>
        </p:spPr>
      </p:pic>
      <p:sp>
        <p:nvSpPr>
          <p:cNvPr id="10" name="Прямоугольник 9"/>
          <p:cNvSpPr/>
          <p:nvPr/>
        </p:nvSpPr>
        <p:spPr>
          <a:xfrm>
            <a:off x="386366" y="86110"/>
            <a:ext cx="3940935" cy="941796"/>
          </a:xfrm>
          <a:prstGeom prst="rect">
            <a:avLst/>
          </a:prstGeom>
        </p:spPr>
        <p:txBody>
          <a:bodyPr wrap="square">
            <a:spAutoFit/>
          </a:bodyPr>
          <a:lstStyle/>
          <a:p>
            <a:pPr algn="ctr">
              <a:lnSpc>
                <a:spcPct val="115000"/>
              </a:lnSpc>
              <a:spcAft>
                <a:spcPts val="0"/>
              </a:spcAft>
            </a:pPr>
            <a:r>
              <a:rPr lang="ru-RU"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Актуальность</a:t>
            </a:r>
          </a:p>
        </p:txBody>
      </p:sp>
      <p:sp>
        <p:nvSpPr>
          <p:cNvPr id="11" name="Прямоугольник 10"/>
          <p:cNvSpPr/>
          <p:nvPr/>
        </p:nvSpPr>
        <p:spPr>
          <a:xfrm>
            <a:off x="5677453" y="932496"/>
            <a:ext cx="5885100" cy="2286780"/>
          </a:xfrm>
          <a:prstGeom prst="rect">
            <a:avLst/>
          </a:prstGeom>
        </p:spPr>
        <p:txBody>
          <a:bodyPr wrap="square">
            <a:spAutoFit/>
          </a:bodyPr>
          <a:lstStyle/>
          <a:p>
            <a:pPr algn="ctr">
              <a:lnSpc>
                <a:spcPct val="115000"/>
              </a:lnSpc>
              <a:spcAft>
                <a:spcPts val="0"/>
              </a:spcAft>
            </a:pPr>
            <a:r>
              <a:rPr lang="ru-RU" sz="3200" b="1" dirty="0">
                <a:latin typeface="Times New Roman" panose="02020603050405020304" pitchFamily="18" charset="0"/>
                <a:ea typeface="Calibri" panose="020F0502020204030204" pitchFamily="34" charset="0"/>
                <a:cs typeface="Times New Roman" panose="02020603050405020304" pitchFamily="18" charset="0"/>
              </a:rPr>
              <a:t>Актуальность использования мультимедийных средств в школе обусловлена:</a:t>
            </a:r>
          </a:p>
          <a:p>
            <a:pPr algn="ctr">
              <a:lnSpc>
                <a:spcPct val="115000"/>
              </a:lnSpc>
              <a:spcAft>
                <a:spcPts val="0"/>
              </a:spcAft>
            </a:pPr>
            <a:endParaRPr lang="ru-RU"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347988" y="3706130"/>
            <a:ext cx="10397543" cy="2215991"/>
          </a:xfrm>
          <a:prstGeom prst="rect">
            <a:avLst/>
          </a:prstGeom>
        </p:spPr>
        <p:txBody>
          <a:bodyPr wrap="square">
            <a:spAutoFit/>
          </a:bodyPr>
          <a:lstStyle/>
          <a:p>
            <a:pPr algn="ctr">
              <a:lnSpc>
                <a:spcPct val="115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Наличием в учреждении мультимедийного оборудования: компьютера, интерактивной доски, проектора, экрана, логопедического интерактивного стола, программы методики по профилактики и коррекции четырех видов дисграфии «Море словесности» </a:t>
            </a:r>
          </a:p>
          <a:p>
            <a:pPr algn="ctr">
              <a:lnSpc>
                <a:spcPct val="115000"/>
              </a:lnSpc>
              <a:spcAft>
                <a:spcPts val="0"/>
              </a:spcAft>
            </a:pP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 все это дает возможность учителю-логопеду создавать такую образовательную среду, которая интересна, познавательна для школьника.</a:t>
            </a:r>
            <a:endParaRPr lang="ru-RU"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2892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8" y="0"/>
            <a:ext cx="5432755" cy="3692576"/>
          </a:xfrm>
          <a:prstGeom prst="rect">
            <a:avLst/>
          </a:prstGeom>
        </p:spPr>
      </p:pic>
      <p:sp>
        <p:nvSpPr>
          <p:cNvPr id="10" name="Прямоугольник 9"/>
          <p:cNvSpPr/>
          <p:nvPr/>
        </p:nvSpPr>
        <p:spPr>
          <a:xfrm>
            <a:off x="386366" y="86110"/>
            <a:ext cx="3940935" cy="1366528"/>
          </a:xfrm>
          <a:prstGeom prst="rect">
            <a:avLst/>
          </a:prstGeom>
        </p:spPr>
        <p:txBody>
          <a:bodyPr wrap="square">
            <a:spAutoFit/>
          </a:bodyPr>
          <a:lstStyle/>
          <a:p>
            <a:pPr algn="ctr">
              <a:lnSpc>
                <a:spcPct val="115000"/>
              </a:lnSpc>
              <a:spcAft>
                <a:spcPts val="0"/>
              </a:spcAft>
            </a:pPr>
            <a:r>
              <a:rPr lang="ru-RU"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Мультимедийные программы</a:t>
            </a:r>
          </a:p>
        </p:txBody>
      </p:sp>
      <p:sp>
        <p:nvSpPr>
          <p:cNvPr id="11" name="Прямоугольник 10"/>
          <p:cNvSpPr/>
          <p:nvPr/>
        </p:nvSpPr>
        <p:spPr>
          <a:xfrm>
            <a:off x="5677453" y="365125"/>
            <a:ext cx="5885100" cy="3490186"/>
          </a:xfrm>
          <a:prstGeom prst="rect">
            <a:avLst/>
          </a:prstGeom>
        </p:spPr>
        <p:txBody>
          <a:bodyPr wrap="square">
            <a:spAutoFit/>
          </a:bodyPr>
          <a:lstStyle/>
          <a:p>
            <a:pPr algn="ctr">
              <a:lnSpc>
                <a:spcPct val="115000"/>
              </a:lnSpc>
              <a:spcAft>
                <a:spcPts val="0"/>
              </a:spcAft>
            </a:pPr>
            <a:r>
              <a:rPr lang="ru-RU" sz="2800" b="1" dirty="0">
                <a:latin typeface="Times New Roman" panose="02020603050405020304" pitchFamily="18" charset="0"/>
                <a:ea typeface="Calibri" panose="020F0502020204030204" pitchFamily="34" charset="0"/>
                <a:cs typeface="Times New Roman" panose="02020603050405020304" pitchFamily="18" charset="0"/>
              </a:rPr>
              <a:t>Что касается развивающих мультимедийных программных материалов, то в настоящее время их выбор достаточно широк.</a:t>
            </a:r>
          </a:p>
          <a:p>
            <a:pPr algn="ctr">
              <a:lnSpc>
                <a:spcPct val="115000"/>
              </a:lnSpc>
              <a:spcAft>
                <a:spcPts val="0"/>
              </a:spcAft>
            </a:pP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Мы вам расскажем о некоторых из них которые применяются у нас в школе на коррекционных уроках:</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64" y="4038046"/>
            <a:ext cx="1923847" cy="2345512"/>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144" y="4038046"/>
            <a:ext cx="1613620" cy="2345512"/>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497" y="3983266"/>
            <a:ext cx="1609379" cy="2379680"/>
          </a:xfrm>
          <a:prstGeom prst="rect">
            <a:avLst/>
          </a:prstGeom>
        </p:spPr>
      </p:pic>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6373" y="4004080"/>
            <a:ext cx="2635130" cy="2358866"/>
          </a:xfrm>
          <a:prstGeom prst="rect">
            <a:avLst/>
          </a:prstGeom>
        </p:spPr>
      </p:pic>
      <p:pic>
        <p:nvPicPr>
          <p:cNvPr id="9" name="Рисунок 8"/>
          <p:cNvPicPr>
            <a:picLocks noChangeAspect="1"/>
          </p:cNvPicPr>
          <p:nvPr/>
        </p:nvPicPr>
        <p:blipFill>
          <a:blip r:embed="rId8"/>
          <a:stretch>
            <a:fillRect/>
          </a:stretch>
        </p:blipFill>
        <p:spPr>
          <a:xfrm>
            <a:off x="4565261" y="4038046"/>
            <a:ext cx="2293499" cy="1352734"/>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9202" y="5524232"/>
            <a:ext cx="1736501" cy="1302376"/>
          </a:xfrm>
          <a:prstGeom prst="rect">
            <a:avLst/>
          </a:prstGeom>
        </p:spPr>
      </p:pic>
    </p:spTree>
    <p:extLst>
      <p:ext uri="{BB962C8B-B14F-4D97-AF65-F5344CB8AC3E}">
        <p14:creationId xmlns:p14="http://schemas.microsoft.com/office/powerpoint/2010/main" val="141461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67" y="0"/>
            <a:ext cx="3065172" cy="2083359"/>
          </a:xfrm>
          <a:prstGeom prst="rect">
            <a:avLst/>
          </a:prstGeom>
        </p:spPr>
      </p:pic>
      <p:sp>
        <p:nvSpPr>
          <p:cNvPr id="10" name="Прямоугольник 9"/>
          <p:cNvSpPr/>
          <p:nvPr/>
        </p:nvSpPr>
        <p:spPr>
          <a:xfrm>
            <a:off x="399246" y="124747"/>
            <a:ext cx="1468192" cy="800219"/>
          </a:xfrm>
          <a:prstGeom prst="rect">
            <a:avLst/>
          </a:prstGeom>
        </p:spPr>
        <p:txBody>
          <a:bodyPr wrap="square">
            <a:spAutoFit/>
          </a:bodyPr>
          <a:lstStyle/>
          <a:p>
            <a:pPr algn="ctr">
              <a:lnSpc>
                <a:spcPct val="115000"/>
              </a:lnSpc>
              <a:spcAft>
                <a:spcPts val="0"/>
              </a:spcAft>
            </a:pPr>
            <a:r>
              <a:rPr lang="ru-RU"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Воздушная струя</a:t>
            </a:r>
            <a:endParaRPr lang="ru-R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923505" y="243076"/>
            <a:ext cx="6476162" cy="1569660"/>
          </a:xfrm>
          <a:prstGeom prst="rect">
            <a:avLst/>
          </a:prstGeom>
        </p:spPr>
        <p:txBody>
          <a:bodyPr wrap="square">
            <a:spAutoFit/>
          </a:bodyPr>
          <a:lstStyle/>
          <a:p>
            <a:pPr algn="ctr"/>
            <a:r>
              <a:rPr lang="ru-RU" sz="3200" b="1" dirty="0">
                <a:latin typeface="Calibri" panose="020F0502020204030204" pitchFamily="34" charset="0"/>
                <a:ea typeface="Calibri" panose="020F0502020204030204" pitchFamily="34" charset="0"/>
                <a:cs typeface="Times New Roman" panose="02020603050405020304" pitchFamily="18" charset="0"/>
              </a:rPr>
              <a:t>Элемент урока по формированию силы, плавности и направленности </a:t>
            </a:r>
          </a:p>
          <a:p>
            <a:pPr algn="ctr"/>
            <a:r>
              <a:rPr lang="ru-RU" sz="3200" b="1" dirty="0">
                <a:latin typeface="Calibri" panose="020F0502020204030204" pitchFamily="34" charset="0"/>
                <a:ea typeface="Calibri" panose="020F0502020204030204" pitchFamily="34" charset="0"/>
                <a:cs typeface="Times New Roman" panose="02020603050405020304" pitchFamily="18" charset="0"/>
              </a:rPr>
              <a:t>выдыхаемой воздушной струи. </a:t>
            </a:r>
            <a:endParaRPr lang="ru-RU" sz="3200" dirty="0"/>
          </a:p>
        </p:txBody>
      </p:sp>
      <p:sp>
        <p:nvSpPr>
          <p:cNvPr id="9" name="TextBox 8">
            <a:extLst>
              <a:ext uri="{FF2B5EF4-FFF2-40B4-BE49-F238E27FC236}">
                <a16:creationId xmlns:a16="http://schemas.microsoft.com/office/drawing/2014/main" id="{5F169098-5EC0-4029-87EE-495D3AB78ABD}"/>
              </a:ext>
            </a:extLst>
          </p:cNvPr>
          <p:cNvSpPr txBox="1"/>
          <p:nvPr/>
        </p:nvSpPr>
        <p:spPr>
          <a:xfrm>
            <a:off x="3998831" y="2347424"/>
            <a:ext cx="5400836" cy="2246769"/>
          </a:xfrm>
          <a:prstGeom prst="rect">
            <a:avLst/>
          </a:prstGeom>
          <a:noFill/>
        </p:spPr>
        <p:txBody>
          <a:bodyPr wrap="square">
            <a:spAutoFit/>
          </a:bodyPr>
          <a:lstStyle/>
          <a:p>
            <a:pPr algn="ctr"/>
            <a:r>
              <a:rPr lang="ru-RU" sz="2000" dirty="0">
                <a:latin typeface="Times New Roman" panose="02020603050405020304" pitchFamily="18" charset="0"/>
                <a:cs typeface="Times New Roman" panose="02020603050405020304" pitchFamily="18" charset="0"/>
              </a:rPr>
              <a:t>Выработка воздушной струи является необходимой в постановке  звуков. Заниматься с этим компонентом речи необходимо начинать на подготовительном этапе формирования правильного звукопроизношения, наряду с развитием фонематического слуха и артикуляционной моторики. </a:t>
            </a:r>
          </a:p>
        </p:txBody>
      </p:sp>
      <p:pic>
        <p:nvPicPr>
          <p:cNvPr id="12" name="Рисунок 11">
            <a:extLst>
              <a:ext uri="{FF2B5EF4-FFF2-40B4-BE49-F238E27FC236}">
                <a16:creationId xmlns:a16="http://schemas.microsoft.com/office/drawing/2014/main" id="{B566F1E4-498C-40C7-89AE-2385EAF931E0}"/>
              </a:ext>
            </a:extLst>
          </p:cNvPr>
          <p:cNvPicPr>
            <a:picLocks noChangeAspect="1"/>
          </p:cNvPicPr>
          <p:nvPr/>
        </p:nvPicPr>
        <p:blipFill>
          <a:blip r:embed="rId4"/>
          <a:stretch>
            <a:fillRect/>
          </a:stretch>
        </p:blipFill>
        <p:spPr>
          <a:xfrm>
            <a:off x="515186" y="2716408"/>
            <a:ext cx="3341978" cy="3883981"/>
          </a:xfrm>
          <a:prstGeom prst="rect">
            <a:avLst/>
          </a:prstGeom>
        </p:spPr>
      </p:pic>
      <p:sp>
        <p:nvSpPr>
          <p:cNvPr id="13" name="Подзаголовок 7">
            <a:extLst>
              <a:ext uri="{FF2B5EF4-FFF2-40B4-BE49-F238E27FC236}">
                <a16:creationId xmlns:a16="http://schemas.microsoft.com/office/drawing/2014/main" id="{F9636C13-9647-4C6D-A3EC-88FE6E91C1FD}"/>
              </a:ext>
            </a:extLst>
          </p:cNvPr>
          <p:cNvSpPr txBox="1">
            <a:spLocks/>
          </p:cNvSpPr>
          <p:nvPr/>
        </p:nvSpPr>
        <p:spPr>
          <a:xfrm>
            <a:off x="5321224" y="4981424"/>
            <a:ext cx="6332060" cy="161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000" dirty="0">
                <a:latin typeface="Times New Roman" panose="02020603050405020304" pitchFamily="18" charset="0"/>
                <a:cs typeface="Times New Roman" panose="02020603050405020304" pitchFamily="18" charset="0"/>
              </a:rPr>
              <a:t>С этими задачами помогают справиться ИКТ игры они хорошо дополняют логопедическое занятие и делают урок для ребенка интересным и ярким.</a:t>
            </a:r>
          </a:p>
        </p:txBody>
      </p:sp>
      <p:pic>
        <p:nvPicPr>
          <p:cNvPr id="14" name="Picture 2">
            <a:extLst>
              <a:ext uri="{FF2B5EF4-FFF2-40B4-BE49-F238E27FC236}">
                <a16:creationId xmlns:a16="http://schemas.microsoft.com/office/drawing/2014/main" id="{7900F6EF-80CF-495C-8B04-25E13DC47E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83" t="21633" r="54505" b="14749"/>
          <a:stretch/>
        </p:blipFill>
        <p:spPr bwMode="auto">
          <a:xfrm>
            <a:off x="9399667" y="97005"/>
            <a:ext cx="2477610" cy="298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99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Прямоугольник 2"/>
          <p:cNvSpPr/>
          <p:nvPr/>
        </p:nvSpPr>
        <p:spPr>
          <a:xfrm>
            <a:off x="4693869" y="409225"/>
            <a:ext cx="2438553" cy="1015663"/>
          </a:xfrm>
          <a:prstGeom prst="rect">
            <a:avLst/>
          </a:prstGeom>
        </p:spPr>
        <p:txBody>
          <a:bodyPr wrap="none">
            <a:spAutoFit/>
          </a:bodyPr>
          <a:lstStyle/>
          <a:p>
            <a:r>
              <a:rPr lang="ru-RU" sz="6000" b="1" dirty="0">
                <a:latin typeface="Times New Roman" panose="02020603050405020304" pitchFamily="18" charset="0"/>
                <a:cs typeface="Times New Roman" panose="02020603050405020304" pitchFamily="18" charset="0"/>
              </a:rPr>
              <a:t>Выдох</a:t>
            </a:r>
            <a:endParaRPr lang="ru-RU" sz="6000" dirty="0"/>
          </a:p>
        </p:txBody>
      </p:sp>
      <p:sp>
        <p:nvSpPr>
          <p:cNvPr id="5" name="TextBox 4">
            <a:extLst>
              <a:ext uri="{FF2B5EF4-FFF2-40B4-BE49-F238E27FC236}">
                <a16:creationId xmlns:a16="http://schemas.microsoft.com/office/drawing/2014/main" id="{BC31ACD3-2B81-4C46-8571-A8B6536A240B}"/>
              </a:ext>
            </a:extLst>
          </p:cNvPr>
          <p:cNvSpPr txBox="1"/>
          <p:nvPr/>
        </p:nvSpPr>
        <p:spPr>
          <a:xfrm>
            <a:off x="3053548" y="1511470"/>
            <a:ext cx="6019059" cy="1569660"/>
          </a:xfrm>
          <a:prstGeom prst="rect">
            <a:avLst/>
          </a:prstGeom>
          <a:noFill/>
        </p:spPr>
        <p:txBody>
          <a:bodyPr wrap="square">
            <a:spAutoFit/>
          </a:bodyPr>
          <a:lstStyle/>
          <a:p>
            <a:pPr algn="ctr"/>
            <a:r>
              <a:rPr lang="ru-RU" sz="2400" dirty="0">
                <a:latin typeface="Times New Roman" panose="02020603050405020304" pitchFamily="18" charset="0"/>
                <a:cs typeface="Times New Roman" panose="02020603050405020304" pitchFamily="18" charset="0"/>
              </a:rPr>
              <a:t>В играх по формированию правильного ротового выдоха  дети задувают свечки на торте, борются с сорняками в роли дракона, ползают с обезьянкой по лианам. </a:t>
            </a:r>
          </a:p>
        </p:txBody>
      </p:sp>
      <p:pic>
        <p:nvPicPr>
          <p:cNvPr id="6" name="Рисунок 5">
            <a:extLst>
              <a:ext uri="{FF2B5EF4-FFF2-40B4-BE49-F238E27FC236}">
                <a16:creationId xmlns:a16="http://schemas.microsoft.com/office/drawing/2014/main" id="{7C6C7F3C-3D39-4804-99B7-1AA8116B6D57}"/>
              </a:ext>
            </a:extLst>
          </p:cNvPr>
          <p:cNvPicPr>
            <a:picLocks noChangeAspect="1"/>
          </p:cNvPicPr>
          <p:nvPr/>
        </p:nvPicPr>
        <p:blipFill>
          <a:blip r:embed="rId3"/>
          <a:stretch>
            <a:fillRect/>
          </a:stretch>
        </p:blipFill>
        <p:spPr>
          <a:xfrm>
            <a:off x="718908" y="525557"/>
            <a:ext cx="2144009" cy="2858679"/>
          </a:xfrm>
          <a:prstGeom prst="rect">
            <a:avLst/>
          </a:prstGeom>
        </p:spPr>
      </p:pic>
      <p:pic>
        <p:nvPicPr>
          <p:cNvPr id="7" name="Рисунок 6">
            <a:extLst>
              <a:ext uri="{FF2B5EF4-FFF2-40B4-BE49-F238E27FC236}">
                <a16:creationId xmlns:a16="http://schemas.microsoft.com/office/drawing/2014/main" id="{D6938203-56A4-444B-B096-A2CC24E40D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68075" y="3841169"/>
            <a:ext cx="3030523" cy="2272892"/>
          </a:xfrm>
          <a:prstGeom prst="rect">
            <a:avLst/>
          </a:prstGeom>
        </p:spPr>
      </p:pic>
      <p:pic>
        <p:nvPicPr>
          <p:cNvPr id="8" name="Рисунок 7">
            <a:extLst>
              <a:ext uri="{FF2B5EF4-FFF2-40B4-BE49-F238E27FC236}">
                <a16:creationId xmlns:a16="http://schemas.microsoft.com/office/drawing/2014/main" id="{1CA798B8-A88A-454E-8F87-EBAA59EF8D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5680" y="348884"/>
            <a:ext cx="2276514" cy="3035352"/>
          </a:xfrm>
          <a:prstGeom prst="rect">
            <a:avLst/>
          </a:prstGeom>
        </p:spPr>
      </p:pic>
      <p:pic>
        <p:nvPicPr>
          <p:cNvPr id="9" name="Рисунок 8">
            <a:extLst>
              <a:ext uri="{FF2B5EF4-FFF2-40B4-BE49-F238E27FC236}">
                <a16:creationId xmlns:a16="http://schemas.microsoft.com/office/drawing/2014/main" id="{2D597C70-EEB7-4F3D-A73E-A810E374CB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61890" y="3850237"/>
            <a:ext cx="3035352" cy="2276514"/>
          </a:xfrm>
          <a:prstGeom prst="rect">
            <a:avLst/>
          </a:prstGeom>
        </p:spPr>
      </p:pic>
      <p:sp>
        <p:nvSpPr>
          <p:cNvPr id="10" name="TextBox 9">
            <a:extLst>
              <a:ext uri="{FF2B5EF4-FFF2-40B4-BE49-F238E27FC236}">
                <a16:creationId xmlns:a16="http://schemas.microsoft.com/office/drawing/2014/main" id="{CC5538E6-F280-4184-8A4D-6B6CC68F771C}"/>
              </a:ext>
            </a:extLst>
          </p:cNvPr>
          <p:cNvSpPr txBox="1"/>
          <p:nvPr/>
        </p:nvSpPr>
        <p:spPr>
          <a:xfrm>
            <a:off x="4559300" y="3757723"/>
            <a:ext cx="2707689" cy="2031325"/>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Для игр по развитию речевого дыхания  используется микрофон, который можно настроить под индивидуальные особенности ребенка</a:t>
            </a:r>
          </a:p>
        </p:txBody>
      </p:sp>
    </p:spTree>
    <p:extLst>
      <p:ext uri="{BB962C8B-B14F-4D97-AF65-F5344CB8AC3E}">
        <p14:creationId xmlns:p14="http://schemas.microsoft.com/office/powerpoint/2010/main" val="2243004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Заголовок 1">
            <a:extLst>
              <a:ext uri="{FF2B5EF4-FFF2-40B4-BE49-F238E27FC236}">
                <a16:creationId xmlns:a16="http://schemas.microsoft.com/office/drawing/2014/main" id="{7F267AAA-E774-40EF-B21E-967B7851927D}"/>
              </a:ext>
            </a:extLst>
          </p:cNvPr>
          <p:cNvSpPr>
            <a:spLocks noGrp="1"/>
          </p:cNvSpPr>
          <p:nvPr>
            <p:ph type="title"/>
          </p:nvPr>
        </p:nvSpPr>
        <p:spPr>
          <a:xfrm>
            <a:off x="2332238" y="344632"/>
            <a:ext cx="7527524" cy="672809"/>
          </a:xfrm>
        </p:spPr>
        <p:txBody>
          <a:bodyPr>
            <a:normAutofit fontScale="90000"/>
          </a:bodyPr>
          <a:lstStyle/>
          <a:p>
            <a:pPr algn="ctr"/>
            <a:r>
              <a:rPr lang="ru-RU" b="1" dirty="0">
                <a:latin typeface="Times New Roman" panose="02020603050405020304" pitchFamily="18" charset="0"/>
                <a:cs typeface="Times New Roman" panose="02020603050405020304" pitchFamily="18" charset="0"/>
              </a:rPr>
              <a:t>Игры на длительность звука</a:t>
            </a:r>
          </a:p>
        </p:txBody>
      </p:sp>
      <p:pic>
        <p:nvPicPr>
          <p:cNvPr id="7" name="Рисунок 6">
            <a:extLst>
              <a:ext uri="{FF2B5EF4-FFF2-40B4-BE49-F238E27FC236}">
                <a16:creationId xmlns:a16="http://schemas.microsoft.com/office/drawing/2014/main" id="{524AB748-0F16-443B-8665-090AB140C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04924" y="1931671"/>
            <a:ext cx="4156181" cy="3117136"/>
          </a:xfrm>
          <a:prstGeom prst="rect">
            <a:avLst/>
          </a:prstGeom>
        </p:spPr>
      </p:pic>
      <p:sp>
        <p:nvSpPr>
          <p:cNvPr id="8" name="TextBox 7">
            <a:extLst>
              <a:ext uri="{FF2B5EF4-FFF2-40B4-BE49-F238E27FC236}">
                <a16:creationId xmlns:a16="http://schemas.microsoft.com/office/drawing/2014/main" id="{EA788951-59BD-4A3C-9C61-D6FC6D69F1A2}"/>
              </a:ext>
            </a:extLst>
          </p:cNvPr>
          <p:cNvSpPr txBox="1"/>
          <p:nvPr/>
        </p:nvSpPr>
        <p:spPr>
          <a:xfrm>
            <a:off x="3627134" y="1362073"/>
            <a:ext cx="4868610" cy="1938992"/>
          </a:xfrm>
          <a:prstGeom prst="rect">
            <a:avLst/>
          </a:prstGeom>
          <a:noFill/>
        </p:spPr>
        <p:txBody>
          <a:bodyPr wrap="square" rtlCol="0">
            <a:spAutoFit/>
          </a:bodyPr>
          <a:lstStyle/>
          <a:p>
            <a:pPr algn="ctr"/>
            <a:r>
              <a:rPr lang="ru-RU" sz="2400" dirty="0">
                <a:latin typeface="Times New Roman" panose="02020603050405020304" pitchFamily="18" charset="0"/>
                <a:cs typeface="Times New Roman" panose="02020603050405020304" pitchFamily="18" charset="0"/>
              </a:rPr>
              <a:t>Игры помогают упражняться в постановке правильного дыхания и в  закреплении навыков длительного и экономного выдоха во время речи.</a:t>
            </a:r>
          </a:p>
        </p:txBody>
      </p:sp>
      <p:pic>
        <p:nvPicPr>
          <p:cNvPr id="10" name="Рисунок 9">
            <a:extLst>
              <a:ext uri="{FF2B5EF4-FFF2-40B4-BE49-F238E27FC236}">
                <a16:creationId xmlns:a16="http://schemas.microsoft.com/office/drawing/2014/main" id="{566664E2-1A40-479B-9238-3722DA16C22C}"/>
              </a:ext>
            </a:extLst>
          </p:cNvPr>
          <p:cNvPicPr>
            <a:picLocks noChangeAspect="1"/>
          </p:cNvPicPr>
          <p:nvPr/>
        </p:nvPicPr>
        <p:blipFill>
          <a:blip r:embed="rId4"/>
          <a:stretch>
            <a:fillRect/>
          </a:stretch>
        </p:blipFill>
        <p:spPr>
          <a:xfrm>
            <a:off x="565212" y="1412146"/>
            <a:ext cx="3033218" cy="4156183"/>
          </a:xfrm>
          <a:prstGeom prst="rect">
            <a:avLst/>
          </a:prstGeom>
        </p:spPr>
      </p:pic>
      <p:sp>
        <p:nvSpPr>
          <p:cNvPr id="11" name="TextBox 10">
            <a:extLst>
              <a:ext uri="{FF2B5EF4-FFF2-40B4-BE49-F238E27FC236}">
                <a16:creationId xmlns:a16="http://schemas.microsoft.com/office/drawing/2014/main" id="{2AE8AC17-0029-4879-BAA3-8E4A386A47E8}"/>
              </a:ext>
            </a:extLst>
          </p:cNvPr>
          <p:cNvSpPr txBox="1"/>
          <p:nvPr/>
        </p:nvSpPr>
        <p:spPr>
          <a:xfrm>
            <a:off x="3627134" y="3509373"/>
            <a:ext cx="4692618" cy="2308324"/>
          </a:xfrm>
          <a:prstGeom prst="rect">
            <a:avLst/>
          </a:prstGeom>
          <a:noFill/>
        </p:spPr>
        <p:txBody>
          <a:bodyPr wrap="square" rtlCol="0">
            <a:spAutoFit/>
          </a:bodyPr>
          <a:lstStyle/>
          <a:p>
            <a:pPr algn="ctr"/>
            <a:r>
              <a:rPr lang="ru-RU" sz="2400" dirty="0">
                <a:latin typeface="Times New Roman" panose="02020603050405020304" pitchFamily="18" charset="0"/>
                <a:cs typeface="Times New Roman" panose="02020603050405020304" pitchFamily="18" charset="0"/>
              </a:rPr>
              <a:t>Проговаривая  на одном выдохе</a:t>
            </a:r>
          </a:p>
          <a:p>
            <a:pPr algn="ctr"/>
            <a:r>
              <a:rPr lang="ru-RU" sz="2400" dirty="0">
                <a:latin typeface="Times New Roman" panose="02020603050405020304" pitchFamily="18" charset="0"/>
                <a:cs typeface="Times New Roman" panose="02020603050405020304" pitchFamily="18" charset="0"/>
              </a:rPr>
              <a:t>повторяющиеся слоги дети помогают факиру заставить змею танцевать, а если дуть в микрофон </a:t>
            </a:r>
          </a:p>
          <a:p>
            <a:pPr algn="ctr"/>
            <a:r>
              <a:rPr lang="ru-RU" sz="2400" dirty="0">
                <a:latin typeface="Times New Roman" panose="02020603050405020304" pitchFamily="18" charset="0"/>
                <a:cs typeface="Times New Roman" panose="02020603050405020304" pitchFamily="18" charset="0"/>
              </a:rPr>
              <a:t>в нужном ритме,  то можно найти  древний клад .</a:t>
            </a:r>
          </a:p>
        </p:txBody>
      </p:sp>
    </p:spTree>
    <p:extLst>
      <p:ext uri="{BB962C8B-B14F-4D97-AF65-F5344CB8AC3E}">
        <p14:creationId xmlns:p14="http://schemas.microsoft.com/office/powerpoint/2010/main" val="1492528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67" y="0"/>
            <a:ext cx="3065172" cy="2083359"/>
          </a:xfrm>
          <a:prstGeom prst="rect">
            <a:avLst/>
          </a:prstGeom>
        </p:spPr>
      </p:pic>
      <p:sp>
        <p:nvSpPr>
          <p:cNvPr id="10" name="Прямоугольник 9"/>
          <p:cNvSpPr/>
          <p:nvPr/>
        </p:nvSpPr>
        <p:spPr>
          <a:xfrm>
            <a:off x="399245" y="124747"/>
            <a:ext cx="2009103" cy="729430"/>
          </a:xfrm>
          <a:prstGeom prst="rect">
            <a:avLst/>
          </a:prstGeom>
        </p:spPr>
        <p:txBody>
          <a:bodyPr wrap="square">
            <a:spAutoFit/>
          </a:bodyPr>
          <a:lstStyle/>
          <a:p>
            <a:pPr algn="ctr">
              <a:lnSpc>
                <a:spcPct val="115000"/>
              </a:lnSpc>
              <a:spcAft>
                <a:spcPts val="0"/>
              </a:spcAft>
            </a:pP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Артикуляционная гимнастика</a:t>
            </a:r>
            <a:endParaRPr lang="ru-RU"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2717590" y="243076"/>
            <a:ext cx="6096000" cy="1077218"/>
          </a:xfrm>
          <a:prstGeom prst="rect">
            <a:avLst/>
          </a:prstGeom>
        </p:spPr>
        <p:txBody>
          <a:bodyPr>
            <a:spAutoFit/>
          </a:bodyPr>
          <a:lstStyle/>
          <a:p>
            <a:pPr algn="ctr" fontAlgn="base"/>
            <a:r>
              <a:rPr lang="ru-RU" sz="3200" b="1" dirty="0">
                <a:latin typeface="Calibri" panose="020F0502020204030204" pitchFamily="34" charset="0"/>
                <a:ea typeface="Calibri" panose="020F0502020204030204" pitchFamily="34" charset="0"/>
                <a:cs typeface="Times New Roman" panose="02020603050405020304" pitchFamily="18" charset="0"/>
              </a:rPr>
              <a:t>Элемент урока по развитию артикуляционного аппарата</a:t>
            </a:r>
            <a:endParaRPr lang="ru-RU" sz="3200" b="1" dirty="0"/>
          </a:p>
        </p:txBody>
      </p:sp>
      <p:sp>
        <p:nvSpPr>
          <p:cNvPr id="9" name="TextBox 8">
            <a:extLst>
              <a:ext uri="{FF2B5EF4-FFF2-40B4-BE49-F238E27FC236}">
                <a16:creationId xmlns:a16="http://schemas.microsoft.com/office/drawing/2014/main" id="{5F169098-5EC0-4029-87EE-495D3AB78ABD}"/>
              </a:ext>
            </a:extLst>
          </p:cNvPr>
          <p:cNvSpPr txBox="1"/>
          <p:nvPr/>
        </p:nvSpPr>
        <p:spPr>
          <a:xfrm>
            <a:off x="3065172" y="1628627"/>
            <a:ext cx="5400836" cy="1323439"/>
          </a:xfrm>
          <a:prstGeom prst="rect">
            <a:avLst/>
          </a:prstGeom>
          <a:noFill/>
        </p:spPr>
        <p:txBody>
          <a:bodyPr wrap="square">
            <a:spAutoFit/>
          </a:bodyPr>
          <a:lstStyle/>
          <a:p>
            <a:pPr fontAlgn="base"/>
            <a:r>
              <a:rPr lang="ru-RU" sz="2000" dirty="0">
                <a:latin typeface="Times New Roman" panose="02020603050405020304" pitchFamily="18" charset="0"/>
                <a:cs typeface="Times New Roman" panose="02020603050405020304" pitchFamily="18" charset="0"/>
              </a:rPr>
              <a:t>Артикуляционная гимнастика нужна для тренировки языка, губ, щек и нижней челюсти. Именно эти органы отвечают за четкое и правильное произношение звуков и слов.</a:t>
            </a:r>
          </a:p>
        </p:txBody>
      </p:sp>
      <p:sp>
        <p:nvSpPr>
          <p:cNvPr id="6" name="Прямоугольник 5"/>
          <p:cNvSpPr/>
          <p:nvPr/>
        </p:nvSpPr>
        <p:spPr>
          <a:xfrm>
            <a:off x="4593265" y="3976577"/>
            <a:ext cx="6760535" cy="1631216"/>
          </a:xfrm>
          <a:prstGeom prst="rect">
            <a:avLst/>
          </a:prstGeom>
        </p:spPr>
        <p:txBody>
          <a:bodyPr wrap="square">
            <a:spAutoFit/>
          </a:bodyPr>
          <a:lstStyle/>
          <a:p>
            <a:pPr fontAlgn="base"/>
            <a:r>
              <a:rPr lang="ru-RU" sz="2000" dirty="0">
                <a:solidFill>
                  <a:srgbClr val="000000"/>
                </a:solidFill>
                <a:latin typeface="Times New Roman" panose="02020603050405020304" pitchFamily="18" charset="0"/>
                <a:cs typeface="Times New Roman" panose="02020603050405020304" pitchFamily="18" charset="0"/>
              </a:rPr>
              <a:t>Артикуляционные упражнения повышают подвижность органов речи, увеличивают силу их движений, а также помогают ребенку запомнить правильное положение языка и губ. С помощью артикуляционной гимнастики формируется правильное произношение «трудных» звуков.</a:t>
            </a:r>
            <a:endParaRPr lang="ru-RU" sz="2000" b="0" i="0" dirty="0">
              <a:solidFill>
                <a:srgbClr val="000000"/>
              </a:solidFill>
              <a:effectLst/>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98" y="3378837"/>
            <a:ext cx="3481250" cy="2830578"/>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675" y="365126"/>
            <a:ext cx="3104440" cy="3013710"/>
          </a:xfrm>
          <a:prstGeom prst="rect">
            <a:avLst/>
          </a:prstGeom>
        </p:spPr>
      </p:pic>
    </p:spTree>
    <p:extLst>
      <p:ext uri="{BB962C8B-B14F-4D97-AF65-F5344CB8AC3E}">
        <p14:creationId xmlns:p14="http://schemas.microsoft.com/office/powerpoint/2010/main" val="375315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198" y="350078"/>
            <a:ext cx="2223061" cy="2858222"/>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67" y="0"/>
            <a:ext cx="3065172" cy="2083359"/>
          </a:xfrm>
          <a:prstGeom prst="rect">
            <a:avLst/>
          </a:prstGeom>
        </p:spPr>
      </p:pic>
      <p:sp>
        <p:nvSpPr>
          <p:cNvPr id="6" name="Прямоугольник 5"/>
          <p:cNvSpPr/>
          <p:nvPr/>
        </p:nvSpPr>
        <p:spPr>
          <a:xfrm>
            <a:off x="399245" y="124747"/>
            <a:ext cx="2009103" cy="392159"/>
          </a:xfrm>
          <a:prstGeom prst="rect">
            <a:avLst/>
          </a:prstGeom>
        </p:spPr>
        <p:txBody>
          <a:bodyPr wrap="square">
            <a:spAutoFit/>
          </a:bodyPr>
          <a:lstStyle/>
          <a:p>
            <a:pPr algn="ctr">
              <a:lnSpc>
                <a:spcPct val="115000"/>
              </a:lnSpc>
              <a:spcAft>
                <a:spcPts val="0"/>
              </a:spcAft>
            </a:pPr>
            <a:r>
              <a:rPr lang="ru-RU" dirty="0">
                <a:solidFill>
                  <a:schemeClr val="bg1"/>
                </a:solidFill>
                <a:latin typeface="Calibri" panose="020F0502020204030204" pitchFamily="34" charset="0"/>
                <a:ea typeface="Calibri" panose="020F0502020204030204" pitchFamily="34" charset="0"/>
                <a:cs typeface="Times New Roman" panose="02020603050405020304" pitchFamily="18" charset="0"/>
              </a:rPr>
              <a:t>«Трудные» звуки</a:t>
            </a:r>
            <a:endParaRPr lang="ru-RU"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2923505" y="124747"/>
            <a:ext cx="6825694" cy="1569660"/>
          </a:xfrm>
          <a:prstGeom prst="rect">
            <a:avLst/>
          </a:prstGeom>
        </p:spPr>
        <p:txBody>
          <a:bodyPr wrap="square">
            <a:spAutoFit/>
          </a:bodyPr>
          <a:lstStyle/>
          <a:p>
            <a:pPr algn="ctr" fontAlgn="base"/>
            <a:r>
              <a:rPr lang="ru-RU" sz="3200" b="1" dirty="0">
                <a:latin typeface="Calibri" panose="020F0502020204030204" pitchFamily="34" charset="0"/>
                <a:ea typeface="Calibri" panose="020F0502020204030204" pitchFamily="34" charset="0"/>
                <a:cs typeface="Times New Roman" panose="02020603050405020304" pitchFamily="18" charset="0"/>
              </a:rPr>
              <a:t>Элемент урока по п</a:t>
            </a:r>
            <a:r>
              <a:rPr lang="ru-RU" sz="3200" b="1" dirty="0"/>
              <a:t>остановке, автоматизации и дифференциации «трудных» звуков</a:t>
            </a:r>
          </a:p>
        </p:txBody>
      </p:sp>
      <p:sp>
        <p:nvSpPr>
          <p:cNvPr id="10" name="Прямоугольник 9"/>
          <p:cNvSpPr/>
          <p:nvPr/>
        </p:nvSpPr>
        <p:spPr>
          <a:xfrm>
            <a:off x="3747523" y="2083358"/>
            <a:ext cx="5524069" cy="2862322"/>
          </a:xfrm>
          <a:prstGeom prst="rect">
            <a:avLst/>
          </a:prstGeom>
        </p:spPr>
        <p:txBody>
          <a:bodyPr wrap="square">
            <a:spAutoFit/>
          </a:bodyPr>
          <a:lstStyle/>
          <a:p>
            <a:pPr algn="ctr" fontAlgn="base"/>
            <a:r>
              <a:rPr lang="ru-RU" sz="2000" dirty="0">
                <a:solidFill>
                  <a:srgbClr val="000000"/>
                </a:solidFill>
                <a:latin typeface="Times New Roman" panose="02020603050405020304" pitchFamily="18" charset="0"/>
                <a:cs typeface="Times New Roman" panose="02020603050405020304" pitchFamily="18" charset="0"/>
              </a:rPr>
              <a:t>Для того чтобы ввести в произвольную речь поставленные звуки, необходимо многократно повторять этот звук в словах, а затем и во фразах, связной речи. В играх на автоматизацию ребенок следит не только за правильным произношением, но и находится в рамках сюжета, выполняет поставленную задачу, что ускоряет и облегчает процесс закрепления «трудного» звука в активной речи.</a:t>
            </a:r>
            <a:endParaRPr lang="ru-RU" sz="2000" b="0" i="0" dirty="0">
              <a:solidFill>
                <a:srgbClr val="000000"/>
              </a:solidFill>
              <a:effectLst/>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38" y="2806995"/>
            <a:ext cx="2804280" cy="3374248"/>
          </a:xfrm>
          <a:prstGeom prst="rect">
            <a:avLst/>
          </a:prstGeom>
        </p:spPr>
      </p:pic>
    </p:spTree>
    <p:extLst>
      <p:ext uri="{BB962C8B-B14F-4D97-AF65-F5344CB8AC3E}">
        <p14:creationId xmlns:p14="http://schemas.microsoft.com/office/powerpoint/2010/main" val="22813118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781</Words>
  <Application>Microsoft Office PowerPoint</Application>
  <PresentationFormat>Широкоэкранный</PresentationFormat>
  <Paragraphs>68</Paragraphs>
  <Slides>15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Calibri</vt:lpstr>
      <vt:lpstr>Calibri Light</vt:lpstr>
      <vt:lpstr>Georgia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Игры на длительность звука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денис</dc:creator>
  <cp:lastModifiedBy>Дом</cp:lastModifiedBy>
  <cp:revision>57</cp:revision>
  <dcterms:created xsi:type="dcterms:W3CDTF">2021-09-28T09:45:41Z</dcterms:created>
  <dcterms:modified xsi:type="dcterms:W3CDTF">2022-02-11T20:00:53Z</dcterms:modified>
</cp:coreProperties>
</file>